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326" r:id="rId3"/>
    <p:sldId id="355" r:id="rId4"/>
    <p:sldId id="405" r:id="rId5"/>
    <p:sldId id="265" r:id="rId6"/>
    <p:sldId id="357" r:id="rId7"/>
    <p:sldId id="365" r:id="rId8"/>
    <p:sldId id="408" r:id="rId9"/>
    <p:sldId id="409" r:id="rId10"/>
    <p:sldId id="346" r:id="rId11"/>
    <p:sldId id="354" r:id="rId12"/>
    <p:sldId id="352" r:id="rId13"/>
    <p:sldId id="351" r:id="rId14"/>
    <p:sldId id="347" r:id="rId15"/>
    <p:sldId id="353" r:id="rId16"/>
    <p:sldId id="349" r:id="rId17"/>
    <p:sldId id="362" r:id="rId18"/>
    <p:sldId id="361" r:id="rId19"/>
    <p:sldId id="348" r:id="rId20"/>
    <p:sldId id="328" r:id="rId21"/>
    <p:sldId id="363" r:id="rId22"/>
    <p:sldId id="302" r:id="rId23"/>
    <p:sldId id="275" r:id="rId24"/>
    <p:sldId id="332" r:id="rId25"/>
    <p:sldId id="331" r:id="rId26"/>
    <p:sldId id="334" r:id="rId27"/>
    <p:sldId id="330" r:id="rId28"/>
    <p:sldId id="333" r:id="rId29"/>
    <p:sldId id="339" r:id="rId30"/>
    <p:sldId id="336" r:id="rId31"/>
    <p:sldId id="342" r:id="rId32"/>
    <p:sldId id="341" r:id="rId33"/>
    <p:sldId id="335" r:id="rId34"/>
    <p:sldId id="338" r:id="rId35"/>
    <p:sldId id="340" r:id="rId36"/>
    <p:sldId id="344" r:id="rId37"/>
    <p:sldId id="343" r:id="rId38"/>
    <p:sldId id="407" r:id="rId39"/>
    <p:sldId id="406" r:id="rId40"/>
    <p:sldId id="345" r:id="rId41"/>
    <p:sldId id="327" r:id="rId42"/>
    <p:sldId id="358" r:id="rId43"/>
    <p:sldId id="350" r:id="rId44"/>
    <p:sldId id="364" r:id="rId45"/>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80" d="100"/>
          <a:sy n="80" d="100"/>
        </p:scale>
        <p:origin x="101" y="48"/>
      </p:cViewPr>
      <p:guideLst>
        <p:guide pos="840"/>
        <p:guide orient="horz" pos="96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02.10.2023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02.10.2023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964344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033312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2574903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969904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41227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693644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270908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etrkeil/Spatial-Ecology-and-Macroec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7"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jpe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hyperlink" Target="https://petrkeil.github.io/" TargetMode="External"/><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7.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jpeg"/></Relationships>
</file>

<file path=ppt/slides/_rels/slide43.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hyperlink" Target="mailto:g.ortega.solis@gmail.com" TargetMode="External"/><Relationship Id="rId3" Type="http://schemas.openxmlformats.org/officeDocument/2006/relationships/hyperlink" Target="mailto:keil@fzp.czu.cz" TargetMode="External"/><Relationship Id="rId7" Type="http://schemas.openxmlformats.org/officeDocument/2006/relationships/hyperlink" Target="mailto:wolke@fzp.czu.cz"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mailto:soria_gonzalez@fzp.czu.cz" TargetMode="External"/><Relationship Id="rId5" Type="http://schemas.openxmlformats.org/officeDocument/2006/relationships/hyperlink" Target="mailto:leroy@fzp.czu.cz" TargetMode="External"/><Relationship Id="rId4" Type="http://schemas.openxmlformats.org/officeDocument/2006/relationships/hyperlink" Target="mailto:grattarola@fzp.czu.cz"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9932412" cy="1817877"/>
          </a:xfrm>
        </p:spPr>
        <p:txBody>
          <a:bodyPr>
            <a:normAutofit/>
          </a:bodyPr>
          <a:lstStyle/>
          <a:p>
            <a:r>
              <a:rPr lang="en-US" sz="2800" b="1" dirty="0"/>
              <a:t>Spatial Ecology and Macroecology, Winter 2023/2024</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2" y="2628265"/>
            <a:ext cx="9837163" cy="818523"/>
          </a:xfrm>
        </p:spPr>
        <p:txBody>
          <a:bodyPr>
            <a:normAutofit fontScale="77500" lnSpcReduction="20000"/>
          </a:bodyPr>
          <a:lstStyle/>
          <a:p>
            <a:r>
              <a:rPr lang="en-US" sz="2400" dirty="0"/>
              <a:t>Lectures: Petr Keil</a:t>
            </a:r>
          </a:p>
          <a:p>
            <a:r>
              <a:rPr lang="en-US" sz="2400" dirty="0"/>
              <a:t>Practices: Flo </a:t>
            </a:r>
            <a:r>
              <a:rPr lang="en-US" sz="2400" dirty="0" err="1"/>
              <a:t>Grattarola</a:t>
            </a:r>
            <a:r>
              <a:rPr lang="en-US" sz="2400" dirty="0"/>
              <a:t>, Carmen Soria, Francois Leroy, Frieda W</a:t>
            </a:r>
            <a:r>
              <a:rPr lang="cs-CZ" sz="2400" dirty="0" err="1"/>
              <a:t>ölke</a:t>
            </a:r>
            <a:r>
              <a:rPr lang="en-US" sz="2400" dirty="0"/>
              <a:t>,</a:t>
            </a:r>
            <a:r>
              <a:rPr lang="cs-CZ" sz="2400" dirty="0"/>
              <a:t> </a:t>
            </a:r>
            <a:r>
              <a:rPr lang="en-US" sz="2400" dirty="0"/>
              <a:t>Gabriel Ortega</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36E2C3F0-660E-A637-830C-3E18BA076B2E}"/>
              </a:ext>
            </a:extLst>
          </p:cNvPr>
          <p:cNvGrpSpPr/>
          <p:nvPr/>
        </p:nvGrpSpPr>
        <p:grpSpPr>
          <a:xfrm>
            <a:off x="1275444" y="1104412"/>
            <a:ext cx="8300817" cy="4226613"/>
            <a:chOff x="1657137" y="1019847"/>
            <a:chExt cx="8300817" cy="4226613"/>
          </a:xfrm>
        </p:grpSpPr>
        <p:pic>
          <p:nvPicPr>
            <p:cNvPr id="6" name="Picture 5">
              <a:extLst>
                <a:ext uri="{FF2B5EF4-FFF2-40B4-BE49-F238E27FC236}">
                  <a16:creationId xmlns:a16="http://schemas.microsoft.com/office/drawing/2014/main" id="{DB89538B-7C8D-CEAB-80DF-B732A2334F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7137" y="1754861"/>
              <a:ext cx="8300817" cy="3491599"/>
            </a:xfrm>
            <a:prstGeom prst="rect">
              <a:avLst/>
            </a:prstGeom>
          </p:spPr>
        </p:pic>
        <p:sp>
          <p:nvSpPr>
            <p:cNvPr id="7" name="TextBox 6">
              <a:extLst>
                <a:ext uri="{FF2B5EF4-FFF2-40B4-BE49-F238E27FC236}">
                  <a16:creationId xmlns:a16="http://schemas.microsoft.com/office/drawing/2014/main" id="{FE8C738E-D9E4-B8E9-063F-28E84AA613E2}"/>
                </a:ext>
              </a:extLst>
            </p:cNvPr>
            <p:cNvSpPr txBox="1"/>
            <p:nvPr/>
          </p:nvSpPr>
          <p:spPr>
            <a:xfrm>
              <a:off x="1657137" y="1019847"/>
              <a:ext cx="3456395" cy="577850"/>
            </a:xfrm>
            <a:prstGeom prst="rect">
              <a:avLst/>
            </a:prstGeom>
            <a:noFill/>
          </p:spPr>
          <p:txBody>
            <a:bodyPr wrap="none" rtlCol="0">
              <a:spAutoFit/>
            </a:bodyPr>
            <a:lstStyle/>
            <a:p>
              <a:pPr>
                <a:lnSpc>
                  <a:spcPct val="150000"/>
                </a:lnSpc>
              </a:pPr>
              <a:r>
                <a:rPr lang="cs-CZ" sz="2400" dirty="0"/>
                <a:t>Czech </a:t>
              </a:r>
              <a:r>
                <a:rPr lang="cs-CZ" sz="2400" dirty="0" err="1"/>
                <a:t>birds</a:t>
              </a:r>
              <a:r>
                <a:rPr lang="cs-CZ" sz="2400" dirty="0"/>
                <a:t>, 1973-2017</a:t>
              </a:r>
              <a:endParaRPr lang="en-US" sz="2400" dirty="0"/>
            </a:p>
          </p:txBody>
        </p:sp>
      </p:gr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4742388" cy="584775"/>
          </a:xfrm>
          <a:prstGeom prst="rect">
            <a:avLst/>
          </a:prstGeom>
          <a:noFill/>
        </p:spPr>
        <p:txBody>
          <a:bodyPr wrap="none" rtlCol="0">
            <a:spAutoFit/>
          </a:bodyPr>
          <a:lstStyle/>
          <a:p>
            <a:r>
              <a:rPr lang="en-US" sz="1600" dirty="0"/>
              <a:t>PhD student </a:t>
            </a:r>
            <a:r>
              <a:rPr lang="cs-CZ" sz="1600" dirty="0"/>
              <a:t>F</a:t>
            </a:r>
            <a:r>
              <a:rPr lang="en-US" sz="1600" dirty="0"/>
              <a:t>.</a:t>
            </a:r>
            <a:r>
              <a:rPr lang="cs-CZ" sz="1600" dirty="0"/>
              <a:t> Leroy, </a:t>
            </a:r>
            <a:r>
              <a:rPr lang="cs-CZ" sz="1600" dirty="0" err="1"/>
              <a:t>unpublished</a:t>
            </a:r>
            <a:r>
              <a:rPr lang="cs-CZ" sz="1600" dirty="0"/>
              <a:t> </a:t>
            </a:r>
            <a:r>
              <a:rPr lang="cs-CZ" sz="1600" dirty="0" err="1"/>
              <a:t>analysis</a:t>
            </a:r>
            <a:endParaRPr lang="en-US" sz="1600" dirty="0"/>
          </a:p>
          <a:p>
            <a:r>
              <a:rPr lang="en-US" sz="1600" dirty="0"/>
              <a:t>Data from K. </a:t>
            </a:r>
            <a:r>
              <a:rPr lang="cs-CZ" sz="1600" dirty="0"/>
              <a:t>Šťastný, V. Bejček, I. Mikuláš, J. Reif</a:t>
            </a:r>
          </a:p>
        </p:txBody>
      </p:sp>
      <p:pic>
        <p:nvPicPr>
          <p:cNvPr id="9" name="Picture 8">
            <a:extLst>
              <a:ext uri="{FF2B5EF4-FFF2-40B4-BE49-F238E27FC236}">
                <a16:creationId xmlns:a16="http://schemas.microsoft.com/office/drawing/2014/main" id="{737919CE-BD24-0FE9-DA1C-D86C256F7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136" y="3519749"/>
            <a:ext cx="2983470" cy="1949616"/>
          </a:xfrm>
          <a:prstGeom prst="rect">
            <a:avLst/>
          </a:prstGeom>
        </p:spPr>
      </p:pic>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481CB446-310A-D435-6471-BE8C60FA5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31125" y="3704409"/>
            <a:ext cx="1289263" cy="12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499" y="980430"/>
            <a:ext cx="10601325" cy="5106425"/>
          </a:xfrm>
        </p:spPr>
        <p:txBody>
          <a:bodyPr>
            <a:normAutofit lnSpcReduction="10000"/>
          </a:bodyPr>
          <a:lstStyle/>
          <a:p>
            <a:pPr>
              <a:lnSpc>
                <a:spcPct val="120000"/>
              </a:lnSpc>
              <a:spcBef>
                <a:spcPts val="0"/>
              </a:spcBef>
              <a:spcAft>
                <a:spcPts val="600"/>
              </a:spcAft>
            </a:pPr>
            <a:r>
              <a:rPr lang="en-US" b="1" dirty="0"/>
              <a:t>Language:</a:t>
            </a:r>
            <a:r>
              <a:rPr lang="en-US" dirty="0"/>
              <a:t> English or Czech?</a:t>
            </a:r>
          </a:p>
          <a:p>
            <a:pPr>
              <a:lnSpc>
                <a:spcPct val="120000"/>
              </a:lnSpc>
              <a:spcBef>
                <a:spcPts val="0"/>
              </a:spcBef>
              <a:spcAft>
                <a:spcPts val="600"/>
              </a:spcAft>
            </a:pPr>
            <a:endParaRPr lang="en-US" b="1" dirty="0"/>
          </a:p>
          <a:p>
            <a:pPr>
              <a:lnSpc>
                <a:spcPct val="120000"/>
              </a:lnSpc>
              <a:spcBef>
                <a:spcPts val="0"/>
              </a:spcBef>
              <a:spcAft>
                <a:spcPts val="600"/>
              </a:spcAft>
            </a:pPr>
            <a:r>
              <a:rPr lang="en-US" b="1" dirty="0"/>
              <a:t>All materials: </a:t>
            </a:r>
            <a:r>
              <a:rPr lang="en-US" dirty="0">
                <a:hlinkClick r:id="rId3"/>
              </a:rPr>
              <a:t>https://github.com/petrkeil/Spatial-Ecology-and-Macroecology</a:t>
            </a:r>
            <a:endParaRPr lang="en-US" dirty="0"/>
          </a:p>
          <a:p>
            <a:pPr>
              <a:lnSpc>
                <a:spcPct val="120000"/>
              </a:lnSpc>
              <a:spcBef>
                <a:spcPts val="0"/>
              </a:spcBef>
              <a:spcAft>
                <a:spcPts val="600"/>
              </a:spcAft>
            </a:pPr>
            <a:endParaRPr lang="en-US" b="1" dirty="0"/>
          </a:p>
          <a:p>
            <a:pPr>
              <a:lnSpc>
                <a:spcPct val="120000"/>
              </a:lnSpc>
              <a:spcBef>
                <a:spcPts val="0"/>
              </a:spcBef>
              <a:spcAft>
                <a:spcPts val="600"/>
              </a:spcAft>
            </a:pPr>
            <a:r>
              <a:rPr lang="cs-CZ" b="1" dirty="0"/>
              <a:t>Zápočet:</a:t>
            </a:r>
          </a:p>
          <a:p>
            <a:pPr marL="342900" indent="-342900">
              <a:lnSpc>
                <a:spcPct val="120000"/>
              </a:lnSpc>
              <a:spcBef>
                <a:spcPts val="0"/>
              </a:spcBef>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lnSpc>
                <a:spcPct val="120000"/>
              </a:lnSpc>
              <a:spcBef>
                <a:spcPts val="0"/>
              </a:spcBef>
              <a:spcAft>
                <a:spcPts val="600"/>
              </a:spcAft>
              <a:buFont typeface="Arial" panose="020B0604020202020204" pitchFamily="34" charset="0"/>
              <a:buChar char="•"/>
            </a:pPr>
            <a:r>
              <a:rPr lang="cs-CZ" dirty="0" err="1"/>
              <a:t>Finishing</a:t>
            </a:r>
            <a:r>
              <a:rPr lang="cs-CZ" dirty="0"/>
              <a:t> and </a:t>
            </a:r>
            <a:r>
              <a:rPr lang="cs-CZ" dirty="0" err="1"/>
              <a:t>presenting</a:t>
            </a:r>
            <a:r>
              <a:rPr lang="en-US" dirty="0"/>
              <a:t> </a:t>
            </a:r>
            <a:r>
              <a:rPr lang="cs-CZ" dirty="0"/>
              <a:t>a mini </a:t>
            </a:r>
            <a:r>
              <a:rPr lang="cs-CZ" dirty="0" err="1"/>
              <a:t>project</a:t>
            </a:r>
            <a:r>
              <a:rPr lang="cs-CZ" dirty="0"/>
              <a:t> </a:t>
            </a:r>
            <a:r>
              <a:rPr lang="cs-CZ" dirty="0" err="1"/>
              <a:t>during</a:t>
            </a:r>
            <a:r>
              <a:rPr lang="cs-CZ" dirty="0"/>
              <a:t> last 4 </a:t>
            </a:r>
            <a:r>
              <a:rPr lang="cs-CZ" dirty="0" err="1"/>
              <a:t>classes</a:t>
            </a:r>
            <a:endParaRPr lang="en-US" dirty="0"/>
          </a:p>
          <a:p>
            <a:pPr>
              <a:lnSpc>
                <a:spcPct val="120000"/>
              </a:lnSpc>
              <a:spcBef>
                <a:spcPts val="0"/>
              </a:spcBef>
              <a:spcAft>
                <a:spcPts val="600"/>
              </a:spcAft>
            </a:pPr>
            <a:endParaRPr lang="cs-CZ" dirty="0"/>
          </a:p>
          <a:p>
            <a:pPr>
              <a:lnSpc>
                <a:spcPct val="120000"/>
              </a:lnSpc>
              <a:spcBef>
                <a:spcPts val="0"/>
              </a:spcBef>
              <a:spcAft>
                <a:spcPts val="600"/>
              </a:spcAft>
            </a:pPr>
            <a:r>
              <a:rPr lang="en-US" b="1" dirty="0"/>
              <a:t>Exam</a:t>
            </a:r>
            <a:r>
              <a:rPr lang="cs-CZ" b="1" dirty="0"/>
              <a:t>:</a:t>
            </a:r>
            <a:endParaRPr lang="en-US" b="1" dirty="0"/>
          </a:p>
          <a:p>
            <a:pPr marL="342900" indent="-342900">
              <a:lnSpc>
                <a:spcPct val="120000"/>
              </a:lnSpc>
              <a:spcBef>
                <a:spcPts val="0"/>
              </a:spcBef>
              <a:spcAft>
                <a:spcPts val="600"/>
              </a:spcAft>
              <a:buFont typeface="Arial" panose="020B0604020202020204" pitchFamily="34" charset="0"/>
              <a:buChar char="•"/>
            </a:pPr>
            <a:r>
              <a:rPr lang="en-US" dirty="0"/>
              <a:t>An informal 1:1 dialogue (ca 30 min)</a:t>
            </a:r>
          </a:p>
          <a:p>
            <a:pPr marL="342900" indent="-342900">
              <a:lnSpc>
                <a:spcPct val="120000"/>
              </a:lnSpc>
              <a:spcBef>
                <a:spcPts val="0"/>
              </a:spcBef>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Where are the most biologically rich/poor areas, and why?</a:t>
            </a:r>
          </a:p>
          <a:p>
            <a:pPr>
              <a:spcAft>
                <a:spcPts val="600"/>
              </a:spcAft>
            </a:pPr>
            <a:r>
              <a:rPr lang="en-US" dirty="0"/>
              <a:t>What determines species composition?</a:t>
            </a:r>
          </a:p>
          <a:p>
            <a:pPr>
              <a:spcAft>
                <a:spcPts val="600"/>
              </a:spcAft>
            </a:pPr>
            <a:r>
              <a:rPr lang="en-US" dirty="0"/>
              <a:t>Why are the tropics so species rich?</a:t>
            </a:r>
          </a:p>
          <a:p>
            <a:pPr>
              <a:spcAft>
                <a:spcPts val="600"/>
              </a:spcAft>
            </a:pPr>
            <a:r>
              <a:rPr lang="en-US" dirty="0"/>
              <a:t>How can species coexist?</a:t>
            </a:r>
          </a:p>
          <a:p>
            <a:pPr>
              <a:spcAft>
                <a:spcPts val="600"/>
              </a:spcAft>
            </a:pPr>
            <a:r>
              <a:rPr lang="en-US" dirty="0"/>
              <a:t>What are the most important threats to species?</a:t>
            </a:r>
          </a:p>
          <a:p>
            <a:pPr>
              <a:spcAft>
                <a:spcPts val="600"/>
              </a:spcAft>
            </a:pPr>
            <a:r>
              <a:rPr lang="en-US" dirty="0"/>
              <a:t>What has been happening with biodiversity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white males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92500" lnSpcReduction="10000"/>
          </a:bodyPr>
          <a:lstStyle/>
          <a:p>
            <a:pPr>
              <a:spcAft>
                <a:spcPts val="600"/>
              </a:spcAft>
            </a:pPr>
            <a:r>
              <a:rPr lang="en-US" dirty="0"/>
              <a:t>I come from the outside – please excuse my ignorance of local rules</a:t>
            </a:r>
          </a:p>
          <a:p>
            <a:pPr>
              <a:spcAft>
                <a:spcPts val="600"/>
              </a:spcAft>
            </a:pPr>
            <a:r>
              <a:rPr lang="en-US" dirty="0"/>
              <a:t>I have been doing macroecology for 18 years, I still have limited idea about what is going on</a:t>
            </a:r>
          </a:p>
          <a:p>
            <a:pPr>
              <a:spcAft>
                <a:spcPts val="600"/>
              </a:spcAft>
            </a:pPr>
            <a:r>
              <a:rPr lang="en-US" dirty="0"/>
              <a:t>MSc </a:t>
            </a:r>
            <a:r>
              <a:rPr lang="cs-CZ" dirty="0"/>
              <a:t>in zoology (entomology)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CZU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a:t>
            </a:r>
            <a:r>
              <a:rPr lang="en-US" dirty="0"/>
              <a:t>our</a:t>
            </a:r>
            <a:r>
              <a:rPr lang="cs-CZ" dirty="0"/>
              <a:t> </a:t>
            </a:r>
            <a:r>
              <a:rPr lang="cs-CZ" dirty="0" err="1"/>
              <a:t>research</a:t>
            </a:r>
            <a:endParaRPr lang="en-US" dirty="0"/>
          </a:p>
          <a:p>
            <a:pPr>
              <a:spcAft>
                <a:spcPts val="600"/>
              </a:spcAft>
            </a:pPr>
            <a:r>
              <a:rPr lang="en-US" dirty="0"/>
              <a:t>Stay tuned for jobs!</a:t>
            </a:r>
            <a:endParaRPr lang="cs-CZ" dirty="0"/>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6" name="Picture 2">
            <a:extLst>
              <a:ext uri="{FF2B5EF4-FFF2-40B4-BE49-F238E27FC236}">
                <a16:creationId xmlns:a16="http://schemas.microsoft.com/office/drawing/2014/main" id="{126FE9E7-5BCE-3DE6-1CEA-18649AB7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7292" y="4270664"/>
            <a:ext cx="3841208" cy="160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distribution of rarity, triphasic species</a:t>
            </a:r>
            <a:r>
              <a:rPr lang="en-US" dirty="0"/>
              <a:t>-area curve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Rosemary Gillespie, Helene Morlon – evolutionary mechanisms, adaptive radiations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Helene Morlon (@HMorlon) / X">
            <a:extLst>
              <a:ext uri="{FF2B5EF4-FFF2-40B4-BE49-F238E27FC236}">
                <a16:creationId xmlns:a16="http://schemas.microsoft.com/office/drawing/2014/main" id="{98B88685-6ED8-46FD-8569-907A3BD89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11" y="3508637"/>
            <a:ext cx="1882140" cy="1882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emary G. Gillespie | Research UC Berkeley">
            <a:extLst>
              <a:ext uri="{FF2B5EF4-FFF2-40B4-BE49-F238E27FC236}">
                <a16:creationId xmlns:a16="http://schemas.microsoft.com/office/drawing/2014/main" id="{D37699FB-1ECA-CB45-CE68-5CF1A06AD7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97" r="37088"/>
          <a:stretch/>
        </p:blipFill>
        <p:spPr bwMode="auto">
          <a:xfrm>
            <a:off x="1328911" y="1543614"/>
            <a:ext cx="1882141" cy="1805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2DEF4F-0CCD-E30A-87B0-E22C5B08ED7D}"/>
              </a:ext>
            </a:extLst>
          </p:cNvPr>
          <p:cNvPicPr>
            <a:picLocks noChangeAspect="1"/>
          </p:cNvPicPr>
          <p:nvPr/>
        </p:nvPicPr>
        <p:blipFill>
          <a:blip r:embed="rId5"/>
          <a:stretch>
            <a:fillRect/>
          </a:stretch>
        </p:blipFill>
        <p:spPr>
          <a:xfrm>
            <a:off x="4289846" y="1917701"/>
            <a:ext cx="5178180" cy="3877176"/>
          </a:xfrm>
          <a:prstGeom prst="rect">
            <a:avLst/>
          </a:prstGeom>
        </p:spPr>
      </p:pic>
    </p:spTree>
    <p:extLst>
      <p:ext uri="{BB962C8B-B14F-4D97-AF65-F5344CB8AC3E}">
        <p14:creationId xmlns:p14="http://schemas.microsoft.com/office/powerpoint/2010/main" val="793264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Virginia Norwood – designed first multispectral scanner, LANDSAT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a:extLst>
              <a:ext uri="{FF2B5EF4-FFF2-40B4-BE49-F238E27FC236}">
                <a16:creationId xmlns:a16="http://schemas.microsoft.com/office/drawing/2014/main" id="{9BFF76E1-709B-2A38-D324-E368480C1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350" y="1695257"/>
            <a:ext cx="2715981" cy="34196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3BA92F-27FB-8C36-F032-37DD9067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944" y="1685602"/>
            <a:ext cx="3419668" cy="341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78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GB" dirty="0">
                <a:solidFill>
                  <a:schemeClr val="tx1"/>
                </a:solidFill>
              </a:rPr>
              <a:t>MOBI (Modelling of Biodiversity) LAB - </a:t>
            </a:r>
            <a:r>
              <a:rPr lang="cs-CZ" dirty="0">
                <a:hlinkClick r:id="rId3"/>
              </a:rPr>
              <a:t>https://petrkeil.github.io/</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28" name="Picture 4">
            <a:extLst>
              <a:ext uri="{FF2B5EF4-FFF2-40B4-BE49-F238E27FC236}">
                <a16:creationId xmlns:a16="http://schemas.microsoft.com/office/drawing/2014/main" id="{4C3A18C1-674A-7F8E-DDEB-5DA28A3A98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4780" y="91521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B82CD1B-59EC-47A8-250F-EA7A647E068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3098" y="88583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7FE85BD-BBEE-1B23-2B55-156C98E75E95}"/>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03535" y="90775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546DC66-735D-C96A-DBF5-3D0B0CC99D5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564937" y="88583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abriel Ortega Solis">
            <a:extLst>
              <a:ext uri="{FF2B5EF4-FFF2-40B4-BE49-F238E27FC236}">
                <a16:creationId xmlns:a16="http://schemas.microsoft.com/office/drawing/2014/main" id="{4E5D7A49-BB9D-062C-3BE4-DDDE74743AE5}"/>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568543" y="4718815"/>
            <a:ext cx="1407566" cy="142875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vatar">
            <a:extLst>
              <a:ext uri="{FF2B5EF4-FFF2-40B4-BE49-F238E27FC236}">
                <a16:creationId xmlns:a16="http://schemas.microsoft.com/office/drawing/2014/main" id="{0171706F-0B0F-D710-340E-9637F196B0A5}"/>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2586120" y="4718816"/>
            <a:ext cx="1407567"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D852270-B463-8743-2444-1EE4B78131E8}"/>
              </a:ext>
            </a:extLst>
          </p:cNvPr>
          <p:cNvSpPr txBox="1"/>
          <p:nvPr/>
        </p:nvSpPr>
        <p:spPr>
          <a:xfrm>
            <a:off x="483804" y="6231923"/>
            <a:ext cx="1636730" cy="307777"/>
          </a:xfrm>
          <a:prstGeom prst="rect">
            <a:avLst/>
          </a:prstGeom>
          <a:noFill/>
        </p:spPr>
        <p:txBody>
          <a:bodyPr wrap="none" rtlCol="0">
            <a:spAutoFit/>
          </a:bodyPr>
          <a:lstStyle/>
          <a:p>
            <a:r>
              <a:rPr lang="en-US" sz="1400" dirty="0"/>
              <a:t>Dr. Gabriel </a:t>
            </a:r>
            <a:r>
              <a:rPr lang="en-US" sz="1400" dirty="0" err="1"/>
              <a:t>Orteg</a:t>
            </a:r>
            <a:r>
              <a:rPr lang="cs-CZ" sz="1400" dirty="0"/>
              <a:t>a</a:t>
            </a:r>
          </a:p>
        </p:txBody>
      </p:sp>
      <p:sp>
        <p:nvSpPr>
          <p:cNvPr id="9" name="TextBox 8">
            <a:extLst>
              <a:ext uri="{FF2B5EF4-FFF2-40B4-BE49-F238E27FC236}">
                <a16:creationId xmlns:a16="http://schemas.microsoft.com/office/drawing/2014/main" id="{1D87E3B0-BD58-7ABB-ECC0-1D983E56B5EF}"/>
              </a:ext>
            </a:extLst>
          </p:cNvPr>
          <p:cNvSpPr txBox="1"/>
          <p:nvPr/>
        </p:nvSpPr>
        <p:spPr>
          <a:xfrm>
            <a:off x="2564937" y="6208935"/>
            <a:ext cx="1527982" cy="307777"/>
          </a:xfrm>
          <a:prstGeom prst="rect">
            <a:avLst/>
          </a:prstGeom>
          <a:noFill/>
        </p:spPr>
        <p:txBody>
          <a:bodyPr wrap="none" rtlCol="0">
            <a:spAutoFit/>
          </a:bodyPr>
          <a:lstStyle/>
          <a:p>
            <a:r>
              <a:rPr lang="en-US" sz="1400" dirty="0"/>
              <a:t>Friederike W</a:t>
            </a:r>
            <a:r>
              <a:rPr lang="cs-CZ" sz="1400" dirty="0" err="1"/>
              <a:t>ölke</a:t>
            </a:r>
            <a:endParaRPr lang="cs-CZ" sz="1400" dirty="0"/>
          </a:p>
        </p:txBody>
      </p:sp>
      <p:sp>
        <p:nvSpPr>
          <p:cNvPr id="12" name="TextBox 11">
            <a:extLst>
              <a:ext uri="{FF2B5EF4-FFF2-40B4-BE49-F238E27FC236}">
                <a16:creationId xmlns:a16="http://schemas.microsoft.com/office/drawing/2014/main" id="{6A8C8373-26BD-F1A8-9F58-60720FBB8A04}"/>
              </a:ext>
            </a:extLst>
          </p:cNvPr>
          <p:cNvSpPr txBox="1"/>
          <p:nvPr/>
        </p:nvSpPr>
        <p:spPr>
          <a:xfrm>
            <a:off x="494036" y="2344678"/>
            <a:ext cx="1556580" cy="307777"/>
          </a:xfrm>
          <a:prstGeom prst="rect">
            <a:avLst/>
          </a:prstGeom>
          <a:noFill/>
        </p:spPr>
        <p:txBody>
          <a:bodyPr wrap="none" rtlCol="0">
            <a:spAutoFit/>
          </a:bodyPr>
          <a:lstStyle/>
          <a:p>
            <a:r>
              <a:rPr lang="cs-CZ" sz="1400" dirty="0"/>
              <a:t>Dr. </a:t>
            </a:r>
            <a:r>
              <a:rPr lang="cs-CZ" sz="1400" dirty="0" err="1"/>
              <a:t>Flo</a:t>
            </a:r>
            <a:r>
              <a:rPr lang="cs-CZ" sz="1400" dirty="0"/>
              <a:t> </a:t>
            </a:r>
            <a:r>
              <a:rPr lang="cs-CZ" sz="1400" dirty="0" err="1"/>
              <a:t>Grattarola</a:t>
            </a:r>
            <a:endParaRPr lang="cs-CZ" sz="1400" dirty="0"/>
          </a:p>
        </p:txBody>
      </p:sp>
      <p:sp>
        <p:nvSpPr>
          <p:cNvPr id="15" name="TextBox 14">
            <a:extLst>
              <a:ext uri="{FF2B5EF4-FFF2-40B4-BE49-F238E27FC236}">
                <a16:creationId xmlns:a16="http://schemas.microsoft.com/office/drawing/2014/main" id="{D8BAA02A-A700-3289-8890-34539C7705EA}"/>
              </a:ext>
            </a:extLst>
          </p:cNvPr>
          <p:cNvSpPr txBox="1"/>
          <p:nvPr/>
        </p:nvSpPr>
        <p:spPr>
          <a:xfrm>
            <a:off x="2525945" y="2352963"/>
            <a:ext cx="1567801" cy="307777"/>
          </a:xfrm>
          <a:prstGeom prst="rect">
            <a:avLst/>
          </a:prstGeom>
          <a:noFill/>
        </p:spPr>
        <p:txBody>
          <a:bodyPr wrap="none" rtlCol="0">
            <a:spAutoFit/>
          </a:bodyPr>
          <a:lstStyle/>
          <a:p>
            <a:r>
              <a:rPr lang="cs-CZ" sz="1400" dirty="0"/>
              <a:t>Dr. Carmen </a:t>
            </a:r>
            <a:r>
              <a:rPr lang="cs-CZ" sz="1400" dirty="0" err="1"/>
              <a:t>Soria</a:t>
            </a:r>
            <a:endParaRPr lang="cs-CZ" sz="1400" dirty="0"/>
          </a:p>
        </p:txBody>
      </p:sp>
      <p:sp>
        <p:nvSpPr>
          <p:cNvPr id="16" name="TextBox 15">
            <a:extLst>
              <a:ext uri="{FF2B5EF4-FFF2-40B4-BE49-F238E27FC236}">
                <a16:creationId xmlns:a16="http://schemas.microsoft.com/office/drawing/2014/main" id="{23D510C2-56EF-363F-3F9D-78A018B96644}"/>
              </a:ext>
            </a:extLst>
          </p:cNvPr>
          <p:cNvSpPr txBox="1"/>
          <p:nvPr/>
        </p:nvSpPr>
        <p:spPr>
          <a:xfrm>
            <a:off x="4393453" y="2366984"/>
            <a:ext cx="1886799" cy="307777"/>
          </a:xfrm>
          <a:prstGeom prst="rect">
            <a:avLst/>
          </a:prstGeom>
          <a:noFill/>
        </p:spPr>
        <p:txBody>
          <a:bodyPr wrap="none" rtlCol="0">
            <a:spAutoFit/>
          </a:bodyPr>
          <a:lstStyle/>
          <a:p>
            <a:r>
              <a:rPr lang="cs-CZ" sz="1400" dirty="0"/>
              <a:t>Dr. Manu </a:t>
            </a:r>
            <a:r>
              <a:rPr lang="cs-CZ" sz="1400" dirty="0" err="1"/>
              <a:t>Bazzichetto</a:t>
            </a:r>
            <a:endParaRPr lang="cs-CZ" sz="1400" dirty="0"/>
          </a:p>
        </p:txBody>
      </p:sp>
      <p:sp>
        <p:nvSpPr>
          <p:cNvPr id="17" name="TextBox 16">
            <a:extLst>
              <a:ext uri="{FF2B5EF4-FFF2-40B4-BE49-F238E27FC236}">
                <a16:creationId xmlns:a16="http://schemas.microsoft.com/office/drawing/2014/main" id="{18597539-0FAB-F4AF-AC76-5CA16B7583FB}"/>
              </a:ext>
            </a:extLst>
          </p:cNvPr>
          <p:cNvSpPr txBox="1"/>
          <p:nvPr/>
        </p:nvSpPr>
        <p:spPr>
          <a:xfrm>
            <a:off x="7655059" y="2372886"/>
            <a:ext cx="862737" cy="307777"/>
          </a:xfrm>
          <a:prstGeom prst="rect">
            <a:avLst/>
          </a:prstGeom>
          <a:noFill/>
        </p:spPr>
        <p:txBody>
          <a:bodyPr wrap="none" rtlCol="0">
            <a:spAutoFit/>
          </a:bodyPr>
          <a:lstStyle/>
          <a:p>
            <a:r>
              <a:rPr lang="cs-CZ" sz="1400" dirty="0"/>
              <a:t>Petr Keil</a:t>
            </a:r>
          </a:p>
        </p:txBody>
      </p:sp>
      <p:pic>
        <p:nvPicPr>
          <p:cNvPr id="1030" name="Picture 6">
            <a:extLst>
              <a:ext uri="{FF2B5EF4-FFF2-40B4-BE49-F238E27FC236}">
                <a16:creationId xmlns:a16="http://schemas.microsoft.com/office/drawing/2014/main" id="{13B72C6B-C502-C9E6-BFC5-68818AD2D074}"/>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564937" y="2791307"/>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236E709-08A4-E6A7-6ADB-D294FB01E85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25653" y="2822977"/>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F9CEC66D-8780-F504-5CE2-1D7DB589A19A}"/>
              </a:ext>
            </a:extLst>
          </p:cNvPr>
          <p:cNvSpPr txBox="1"/>
          <p:nvPr/>
        </p:nvSpPr>
        <p:spPr>
          <a:xfrm>
            <a:off x="2620101" y="4251727"/>
            <a:ext cx="1367682" cy="307777"/>
          </a:xfrm>
          <a:prstGeom prst="rect">
            <a:avLst/>
          </a:prstGeom>
          <a:noFill/>
        </p:spPr>
        <p:txBody>
          <a:bodyPr wrap="none" rtlCol="0">
            <a:spAutoFit/>
          </a:bodyPr>
          <a:lstStyle/>
          <a:p>
            <a:r>
              <a:rPr lang="cs-CZ" sz="1400" dirty="0"/>
              <a:t>Francois Leroy</a:t>
            </a:r>
          </a:p>
        </p:txBody>
      </p:sp>
      <p:sp>
        <p:nvSpPr>
          <p:cNvPr id="22" name="TextBox 21">
            <a:extLst>
              <a:ext uri="{FF2B5EF4-FFF2-40B4-BE49-F238E27FC236}">
                <a16:creationId xmlns:a16="http://schemas.microsoft.com/office/drawing/2014/main" id="{62038B28-9D71-AB3B-D8CC-D0BEB8D90C81}"/>
              </a:ext>
            </a:extLst>
          </p:cNvPr>
          <p:cNvSpPr txBox="1"/>
          <p:nvPr/>
        </p:nvSpPr>
        <p:spPr>
          <a:xfrm>
            <a:off x="296289" y="4228836"/>
            <a:ext cx="1952073" cy="307777"/>
          </a:xfrm>
          <a:prstGeom prst="rect">
            <a:avLst/>
          </a:prstGeom>
          <a:noFill/>
        </p:spPr>
        <p:txBody>
          <a:bodyPr wrap="none" rtlCol="0">
            <a:spAutoFit/>
          </a:bodyPr>
          <a:lstStyle/>
          <a:p>
            <a:r>
              <a:rPr lang="cs-CZ" sz="1400" dirty="0" err="1"/>
              <a:t>Kaca</a:t>
            </a:r>
            <a:r>
              <a:rPr lang="cs-CZ" sz="1400" dirty="0"/>
              <a:t> </a:t>
            </a:r>
            <a:r>
              <a:rPr lang="cs-CZ" sz="1400" dirty="0" err="1"/>
              <a:t>Tschernosterova</a:t>
            </a:r>
            <a:endParaRPr lang="cs-CZ" sz="1400" dirty="0"/>
          </a:p>
        </p:txBody>
      </p:sp>
      <p:pic>
        <p:nvPicPr>
          <p:cNvPr id="1054" name="Picture 30" descr="Faculty of Environmental Sciences CZU Prague">
            <a:extLst>
              <a:ext uri="{FF2B5EF4-FFF2-40B4-BE49-F238E27FC236}">
                <a16:creationId xmlns:a16="http://schemas.microsoft.com/office/drawing/2014/main" id="{50843679-7CD5-BB21-6C3A-AC199A27DE5F}"/>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9038951" y="1813124"/>
            <a:ext cx="3229970" cy="6266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A6F5071-4292-B4E3-48A7-0B1604E83EE8}"/>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8773530" y="802792"/>
            <a:ext cx="2874824" cy="1069318"/>
          </a:xfrm>
          <a:prstGeom prst="rect">
            <a:avLst/>
          </a:prstGeom>
        </p:spPr>
      </p:pic>
    </p:spTree>
    <p:extLst>
      <p:ext uri="{BB962C8B-B14F-4D97-AF65-F5344CB8AC3E}">
        <p14:creationId xmlns:p14="http://schemas.microsoft.com/office/powerpoint/2010/main" val="545051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5C54AFAB-F901-FA40-12A3-C050FA4EF2D9}"/>
              </a:ext>
            </a:extLst>
          </p:cNvPr>
          <p:cNvGrpSpPr/>
          <p:nvPr/>
        </p:nvGrpSpPr>
        <p:grpSpPr>
          <a:xfrm>
            <a:off x="666010" y="1990368"/>
            <a:ext cx="2722130" cy="3624091"/>
            <a:chOff x="666010" y="1990368"/>
            <a:chExt cx="2722130" cy="3624091"/>
          </a:xfrm>
        </p:grpSpPr>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252B341-4A08-1FF5-F2D5-C8B55FF2DD44}"/>
              </a:ext>
            </a:extLst>
          </p:cNvPr>
          <p:cNvGrpSpPr/>
          <p:nvPr/>
        </p:nvGrpSpPr>
        <p:grpSpPr>
          <a:xfrm>
            <a:off x="3884848" y="1944526"/>
            <a:ext cx="4107215" cy="4336368"/>
            <a:chOff x="3884848" y="1944526"/>
            <a:chExt cx="4107215" cy="4336368"/>
          </a:xfrm>
        </p:grpSpPr>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grpSp>
      <p:grpSp>
        <p:nvGrpSpPr>
          <p:cNvPr id="40" name="Group 39">
            <a:extLst>
              <a:ext uri="{FF2B5EF4-FFF2-40B4-BE49-F238E27FC236}">
                <a16:creationId xmlns:a16="http://schemas.microsoft.com/office/drawing/2014/main" id="{EC9C9B6E-4081-054F-FFF7-7C787412521E}"/>
              </a:ext>
            </a:extLst>
          </p:cNvPr>
          <p:cNvGrpSpPr/>
          <p:nvPr/>
        </p:nvGrpSpPr>
        <p:grpSpPr>
          <a:xfrm>
            <a:off x="7733047" y="1971401"/>
            <a:ext cx="4254166" cy="3193914"/>
            <a:chOff x="7733047" y="1971401"/>
            <a:chExt cx="4254166" cy="3193914"/>
          </a:xfrm>
        </p:grpSpPr>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grpSp>
    </p:spTree>
    <p:extLst>
      <p:ext uri="{BB962C8B-B14F-4D97-AF65-F5344CB8AC3E}">
        <p14:creationId xmlns:p14="http://schemas.microsoft.com/office/powerpoint/2010/main" val="22532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2023/2024: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Francois Leroy </a:t>
            </a:r>
            <a:r>
              <a:rPr lang="en-US" dirty="0"/>
              <a:t>(PhD student, </a:t>
            </a:r>
            <a:r>
              <a:rPr lang="pt-BR" dirty="0">
                <a:hlinkClick r:id="rId5"/>
              </a:rPr>
              <a:t>leroy@fzp.czu.cz</a:t>
            </a:r>
            <a:r>
              <a:rPr lang="en-US" dirty="0"/>
              <a:t>)</a:t>
            </a:r>
          </a:p>
          <a:p>
            <a:pPr marL="342900" indent="-342900">
              <a:spcAft>
                <a:spcPts val="600"/>
              </a:spcAft>
              <a:buFont typeface="Arial" panose="020B0604020202020204" pitchFamily="34" charset="0"/>
              <a:buChar char="•"/>
            </a:pPr>
            <a:r>
              <a:rPr lang="en-US" b="1" dirty="0"/>
              <a:t>Carmen Soria</a:t>
            </a:r>
            <a:r>
              <a:rPr lang="cs-CZ" dirty="0"/>
              <a:t> </a:t>
            </a:r>
            <a:r>
              <a:rPr lang="en-US" dirty="0"/>
              <a:t>(postdoc, </a:t>
            </a:r>
            <a:r>
              <a:rPr lang="es-ES" dirty="0">
                <a:hlinkClick r:id="rId6"/>
              </a:rPr>
              <a:t>soria_gonzalez@fzp.czu.cz</a:t>
            </a:r>
            <a:r>
              <a:rPr lang="en-US" dirty="0"/>
              <a:t>)</a:t>
            </a:r>
          </a:p>
          <a:p>
            <a:pPr marL="342900" indent="-342900">
              <a:spcAft>
                <a:spcPts val="600"/>
              </a:spcAft>
              <a:buFont typeface="Arial" panose="020B0604020202020204" pitchFamily="34" charset="0"/>
              <a:buChar char="•"/>
            </a:pPr>
            <a:r>
              <a:rPr lang="en-US" b="1" dirty="0"/>
              <a:t>Friederike W</a:t>
            </a:r>
            <a:r>
              <a:rPr lang="cs-CZ" b="1" dirty="0" err="1"/>
              <a:t>ölke</a:t>
            </a:r>
            <a:r>
              <a:rPr lang="en-US" dirty="0"/>
              <a:t> (PhD student, </a:t>
            </a:r>
            <a:r>
              <a:rPr lang="de-DE" dirty="0">
                <a:hlinkClick r:id="rId7"/>
              </a:rPr>
              <a:t>wolke@fzp.czu.cz</a:t>
            </a:r>
            <a:r>
              <a:rPr lang="en-US" dirty="0"/>
              <a:t>)</a:t>
            </a:r>
            <a:endParaRPr lang="cs-CZ" dirty="0"/>
          </a:p>
          <a:p>
            <a:pPr marL="342900" indent="-342900">
              <a:spcAft>
                <a:spcPts val="600"/>
              </a:spcAft>
              <a:buFont typeface="Arial" panose="020B0604020202020204" pitchFamily="34" charset="0"/>
              <a:buChar char="•"/>
            </a:pPr>
            <a:r>
              <a:rPr lang="cs-CZ" b="1" dirty="0"/>
              <a:t>Gabriel </a:t>
            </a:r>
            <a:r>
              <a:rPr lang="cs-CZ" b="1" dirty="0" err="1"/>
              <a:t>Ortega</a:t>
            </a:r>
            <a:r>
              <a:rPr lang="en-US" b="1" dirty="0"/>
              <a:t> </a:t>
            </a:r>
            <a:r>
              <a:rPr lang="en-US" dirty="0"/>
              <a:t>(technician, </a:t>
            </a:r>
            <a:r>
              <a:rPr lang="es-ES" dirty="0">
                <a:hlinkClick r:id="rId8"/>
              </a:rPr>
              <a:t>g.ortega.solis@gmail.com</a:t>
            </a:r>
            <a:r>
              <a:rPr lang="en-US" dirty="0"/>
              <a:t>)</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49641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Spatial ecology and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a:bodyPr>
          <a:lstStyle/>
          <a:p>
            <a:pPr>
              <a:lnSpc>
                <a:spcPct val="120000"/>
              </a:lnSpc>
              <a:spcBef>
                <a:spcPts val="0"/>
              </a:spcBef>
              <a:spcAft>
                <a:spcPts val="600"/>
              </a:spcAft>
            </a:pPr>
            <a:r>
              <a:rPr lang="en-US" b="1" dirty="0"/>
              <a:t>Best literature:</a:t>
            </a:r>
          </a:p>
          <a:p>
            <a:pPr marL="342900" indent="-342900">
              <a:lnSpc>
                <a:spcPct val="120000"/>
              </a:lnSpc>
              <a:spcBef>
                <a:spcPts val="0"/>
              </a:spcBef>
              <a:spcAft>
                <a:spcPts val="600"/>
              </a:spcAft>
              <a:buFont typeface="Arial" panose="020B0604020202020204" pitchFamily="34" charset="0"/>
              <a:buChar char="•"/>
            </a:pPr>
            <a:r>
              <a:rPr lang="en-US" dirty="0"/>
              <a:t>No book that has it all; most literature in English, none in Czech as far as I know</a:t>
            </a:r>
          </a:p>
          <a:p>
            <a:pPr marL="342900" indent="-342900">
              <a:lnSpc>
                <a:spcPct val="120000"/>
              </a:lnSpc>
              <a:spcBef>
                <a:spcPts val="0"/>
              </a:spcBef>
              <a:spcAft>
                <a:spcPts val="600"/>
              </a:spcAft>
              <a:buFont typeface="Arial" panose="020B0604020202020204" pitchFamily="34" charset="0"/>
              <a:buChar char="•"/>
            </a:pPr>
            <a:r>
              <a:rPr lang="en-US" dirty="0" err="1"/>
              <a:t>Lomolino</a:t>
            </a:r>
            <a:r>
              <a:rPr lang="en-US" dirty="0"/>
              <a:t> et al. – Biogeography</a:t>
            </a:r>
            <a:endParaRPr lang="cs-CZ" dirty="0"/>
          </a:p>
          <a:p>
            <a:pPr marL="342900" indent="-342900">
              <a:lnSpc>
                <a:spcPct val="120000"/>
              </a:lnSpc>
              <a:spcBef>
                <a:spcPts val="0"/>
              </a:spcBef>
              <a:spcAft>
                <a:spcPts val="600"/>
              </a:spcAft>
              <a:buFont typeface="Arial" panose="020B0604020202020204" pitchFamily="34" charset="0"/>
              <a:buChar char="•"/>
            </a:pPr>
            <a:r>
              <a:rPr lang="cs-CZ" dirty="0" err="1"/>
              <a:t>Ladle</a:t>
            </a:r>
            <a:r>
              <a:rPr lang="cs-CZ" dirty="0"/>
              <a:t> </a:t>
            </a:r>
            <a:r>
              <a:rPr lang="en-US" dirty="0"/>
              <a:t>&amp; Whittaker – Conservation </a:t>
            </a:r>
            <a:r>
              <a:rPr lang="en-US" dirty="0" err="1"/>
              <a:t>Biogeograpy</a:t>
            </a:r>
            <a:endParaRPr lang="en-US" dirty="0"/>
          </a:p>
          <a:p>
            <a:pPr marL="342900" indent="-342900">
              <a:lnSpc>
                <a:spcPct val="120000"/>
              </a:lnSpc>
              <a:spcBef>
                <a:spcPts val="0"/>
              </a:spcBef>
              <a:spcAft>
                <a:spcPts val="600"/>
              </a:spcAft>
              <a:buFont typeface="Arial" panose="020B0604020202020204" pitchFamily="34" charset="0"/>
              <a:buChar char="•"/>
            </a:pPr>
            <a:r>
              <a:rPr lang="en-US" dirty="0"/>
              <a:t>Brown – Macroecology</a:t>
            </a:r>
          </a:p>
          <a:p>
            <a:pPr marL="342900" indent="-342900">
              <a:lnSpc>
                <a:spcPct val="120000"/>
              </a:lnSpc>
              <a:spcBef>
                <a:spcPts val="0"/>
              </a:spcBef>
              <a:spcAft>
                <a:spcPts val="600"/>
              </a:spcAft>
              <a:buFont typeface="Arial" panose="020B0604020202020204" pitchFamily="34" charset="0"/>
              <a:buChar char="•"/>
            </a:pPr>
            <a:r>
              <a:rPr lang="en-US" dirty="0" err="1"/>
              <a:t>Mittlebach</a:t>
            </a:r>
            <a:r>
              <a:rPr lang="en-US" dirty="0"/>
              <a:t> &amp; McGill – Community Ecology</a:t>
            </a:r>
          </a:p>
          <a:p>
            <a:pPr marL="342900" indent="-342900">
              <a:lnSpc>
                <a:spcPct val="120000"/>
              </a:lnSpc>
              <a:spcBef>
                <a:spcPts val="0"/>
              </a:spcBef>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p>
          <a:p>
            <a:pPr marL="342900" indent="-342900">
              <a:lnSpc>
                <a:spcPct val="120000"/>
              </a:lnSpc>
              <a:spcBef>
                <a:spcPts val="0"/>
              </a:spcBef>
              <a:spcAft>
                <a:spcPts val="600"/>
              </a:spcAft>
              <a:buFont typeface="Arial" panose="020B0604020202020204" pitchFamily="34" charset="0"/>
              <a:buChar char="•"/>
            </a:pPr>
            <a:r>
              <a:rPr lang="en-US" dirty="0"/>
              <a:t>Macdonald – Biodiversity Conservation</a:t>
            </a:r>
          </a:p>
          <a:p>
            <a:endParaRPr lang="en-US" dirty="0"/>
          </a:p>
        </p:txBody>
      </p:sp>
    </p:spTree>
    <p:extLst>
      <p:ext uri="{BB962C8B-B14F-4D97-AF65-F5344CB8AC3E}">
        <p14:creationId xmlns:p14="http://schemas.microsoft.com/office/powerpoint/2010/main" val="3972240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currencies of macroecology and spatial 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956761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8681</TotalTime>
  <Words>3444</Words>
  <Application>Microsoft Office PowerPoint</Application>
  <PresentationFormat>Widescreen</PresentationFormat>
  <Paragraphs>479</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Spatial Ecology and Macroecology, Winter 2023/2024</vt:lpstr>
      <vt:lpstr>Course contents, conditions</vt:lpstr>
      <vt:lpstr>Petr Keil</vt:lpstr>
      <vt:lpstr>MOBI (Modelling of Biodiversity) LAB - https://petrkeil.github.io/</vt:lpstr>
      <vt:lpstr>Contacts and links</vt:lpstr>
      <vt:lpstr>Spatial ecology and macroecology?</vt:lpstr>
      <vt:lpstr>Do spatial ecology and macroecology even exist?</vt:lpstr>
      <vt:lpstr>Do spatial ecology and macroecology even exist?</vt:lpstr>
      <vt:lpstr>The currencies of macroecology and spatial ecology</vt:lpstr>
      <vt:lpstr>Species geographic distribution</vt:lpstr>
      <vt:lpstr>Species geographic range</vt:lpstr>
      <vt:lpstr>Species geographic range</vt:lpstr>
      <vt:lpstr>Species geographic distribution – occupancy or presence/absence</vt:lpstr>
      <vt:lpstr>Species abundance, population density</vt:lpstr>
      <vt:lpstr>Commonness and rarity</vt:lpstr>
      <vt:lpstr>Species diversity, species richness</vt:lpstr>
      <vt:lpstr>Species diversity, species richness</vt:lpstr>
      <vt:lpstr>Species diversity</vt:lpstr>
      <vt:lpstr>Species composition</vt:lpstr>
      <vt:lpstr>Example big questions of macroecology</vt:lpstr>
      <vt:lpstr>Some big questions (a random selection)</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distribution of rarity, triphasic species-area curve</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Rosemary Gillespie, Helene Morlon – evolutionary mechanisms, adaptive radiations</vt:lpstr>
      <vt:lpstr>Virginia Norwood – designed first multispectral scanner, LANDSAT </vt:lpstr>
      <vt:lpstr>Summary</vt:lpstr>
      <vt:lpstr>Why should we care? Why does it matter?</vt:lpstr>
      <vt:lpstr>David Tilman – biodiversity and ecosystem functioning</vt:lpstr>
      <vt:lpstr>Culture, beauty, emotions, icons – nature’s contributions to people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529</cp:revision>
  <cp:lastPrinted>2022-01-20T14:55:36Z</cp:lastPrinted>
  <dcterms:created xsi:type="dcterms:W3CDTF">2021-11-22T08:31:33Z</dcterms:created>
  <dcterms:modified xsi:type="dcterms:W3CDTF">2023-10-02T07:54:15Z</dcterms:modified>
</cp:coreProperties>
</file>